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86" r:id="rId8"/>
    <p:sldId id="280" r:id="rId9"/>
    <p:sldId id="278" r:id="rId10"/>
    <p:sldId id="285" r:id="rId11"/>
    <p:sldId id="284" r:id="rId12"/>
    <p:sldId id="288" r:id="rId13"/>
    <p:sldId id="289" r:id="rId14"/>
    <p:sldId id="283" r:id="rId15"/>
  </p:sldIdLst>
  <p:sldSz cx="10326688" cy="7192963"/>
  <p:notesSz cx="6858000" cy="9144000"/>
  <p:defaultTextStyle>
    <a:defPPr>
      <a:defRPr lang="zh-CN"/>
    </a:defPPr>
    <a:lvl1pPr marL="0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8161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6320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4480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2641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0802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08963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27122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45283" algn="l" defTabSz="103632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pos="32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671" autoAdjust="0"/>
  </p:normalViewPr>
  <p:slideViewPr>
    <p:cSldViewPr snapToGrid="0">
      <p:cViewPr varScale="1">
        <p:scale>
          <a:sx n="57" d="100"/>
          <a:sy n="57" d="100"/>
        </p:scale>
        <p:origin x="1312" y="64"/>
      </p:cViewPr>
      <p:guideLst>
        <p:guide orient="horz" pos="2266"/>
        <p:guide pos="32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8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D4F51-3B85-4EDF-9602-953A946D2D3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75" y="685800"/>
            <a:ext cx="49212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83775-0ECE-41C5-835A-D0823BDAE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80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8161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6320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4480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2641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0802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08963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27122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45283" algn="l" defTabSz="103632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75" y="685800"/>
            <a:ext cx="49212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83775-0ECE-41C5-835A-D0823BDAED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75" y="685800"/>
            <a:ext cx="49212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83775-0ECE-41C5-835A-D0823BDAED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036320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81" indent="-259081" algn="l" defTabSz="103632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7241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402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561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2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9883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8043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86204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62" indent="-259081" algn="l" defTabSz="103632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8161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6320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80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2641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0802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8963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7122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5283" algn="l" defTabSz="10363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jpe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749133" y="711546"/>
            <a:ext cx="2615018" cy="24980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5560" y="1730577"/>
            <a:ext cx="901863" cy="882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0" y="4718588"/>
            <a:ext cx="2371696" cy="2474378"/>
          </a:xfrm>
          <a:prstGeom prst="rect">
            <a:avLst/>
          </a:prstGeom>
        </p:spPr>
      </p:pic>
      <p:sp>
        <p:nvSpPr>
          <p:cNvPr id="6" name="textbox 6"/>
          <p:cNvSpPr/>
          <p:nvPr/>
        </p:nvSpPr>
        <p:spPr>
          <a:xfrm>
            <a:off x="3021866" y="3066638"/>
            <a:ext cx="4589821" cy="635503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4000"/>
              </a:lnSpc>
              <a:tabLst/>
            </a:pPr>
            <a:endParaRPr lang="x-none" altLang="x-none" sz="1100" b="1" dirty="0"/>
          </a:p>
          <a:p>
            <a:pPr algn="l" rtl="0" eaLnBrk="0">
              <a:lnSpc>
                <a:spcPct val="8145"/>
              </a:lnSpc>
              <a:tabLst/>
            </a:pPr>
            <a:endParaRPr lang="x-none" altLang="x-none" sz="200" b="1" dirty="0"/>
          </a:p>
          <a:p>
            <a:pPr marL="74950" eaLnBrk="0">
              <a:lnSpc>
                <a:spcPct val="80000"/>
              </a:lnSpc>
            </a:pPr>
            <a:r>
              <a:rPr lang="en-US" altLang="x-none" sz="2300" b="1" dirty="0">
                <a:solidFill>
                  <a:srgbClr val="00C098">
                    <a:alpha val="100000"/>
                  </a:srgbClr>
                </a:solidFill>
                <a:latin typeface="Arial"/>
                <a:cs typeface="Arial"/>
              </a:rPr>
              <a:t>GIÁO ÁN LÀM QUEN VỚI TOÁN</a:t>
            </a:r>
            <a:endParaRPr lang="x-none" altLang="x-none" sz="2300" b="1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225377" y="1"/>
            <a:ext cx="3662531" cy="673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71066" y="281325"/>
            <a:ext cx="1111839" cy="1317111"/>
          </a:xfrm>
          <a:prstGeom prst="rect">
            <a:avLst/>
          </a:prstGeom>
        </p:spPr>
      </p:pic>
      <p:sp>
        <p:nvSpPr>
          <p:cNvPr id="9" name="textbox 9"/>
          <p:cNvSpPr/>
          <p:nvPr/>
        </p:nvSpPr>
        <p:spPr>
          <a:xfrm>
            <a:off x="276248" y="4079630"/>
            <a:ext cx="9693271" cy="2325923"/>
          </a:xfrm>
          <a:prstGeom prst="rect">
            <a:avLst/>
          </a:prstGeom>
        </p:spPr>
        <p:txBody>
          <a:bodyPr vert="horz" wrap="square" lIns="0" tIns="0" rIns="0" bIns="0">
            <a:prstTxWarp prst="textArchUp">
              <a:avLst/>
            </a:prstTxWarp>
          </a:bodyPr>
          <a:lstStyle/>
          <a:p>
            <a:pPr algn="ctr" rtl="0" eaLnBrk="0">
              <a:lnSpc>
                <a:spcPct val="83341"/>
              </a:lnSpc>
              <a:tabLst/>
            </a:pPr>
            <a:endParaRPr lang="x-none" altLang="x-none" sz="1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8784569" y="6184884"/>
            <a:ext cx="1321816" cy="724623"/>
          </a:xfrm>
          <a:prstGeom prst="rect">
            <a:avLst/>
          </a:prstGeom>
        </p:spPr>
      </p:pic>
      <p:sp>
        <p:nvSpPr>
          <p:cNvPr id="12" name="textbox 4"/>
          <p:cNvSpPr/>
          <p:nvPr/>
        </p:nvSpPr>
        <p:spPr>
          <a:xfrm>
            <a:off x="771065" y="165341"/>
            <a:ext cx="8703638" cy="75019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46344" eaLnBrk="0"/>
            <a:r>
              <a:rPr lang="en-US" altLang="x-none" sz="2300" spc="204" dirty="0">
                <a:solidFill>
                  <a:srgbClr val="3C57B5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THANH LIÊM</a:t>
            </a:r>
          </a:p>
          <a:p>
            <a:pPr marL="46344" algn="ctr" eaLnBrk="0"/>
            <a:r>
              <a:rPr lang="en-US" altLang="x-none" sz="2300" b="1" spc="204" dirty="0">
                <a:solidFill>
                  <a:srgbClr val="3C57B5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A TÂN THANH</a:t>
            </a:r>
          </a:p>
          <a:p>
            <a:pPr marL="46344" algn="ctr" eaLnBrk="0"/>
            <a:r>
              <a:rPr lang="en-US" altLang="x-none" sz="2300" b="1" spc="204" dirty="0">
                <a:solidFill>
                  <a:srgbClr val="3C57B5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***********</a:t>
            </a:r>
            <a:endParaRPr lang="x-none" altLang="x-none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60160">
            <a:off x="8163530" y="1170641"/>
            <a:ext cx="2371696" cy="2474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E205FF-49D6-4B8F-1D76-D32D954A8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5849" y="5203349"/>
            <a:ext cx="5474682" cy="11766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18FE7-E165-1240-BBEF-E8E83869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6688" cy="7192963"/>
          </a:xfrm>
          <a:prstGeom prst="rect">
            <a:avLst/>
          </a:prstGeom>
        </p:spPr>
      </p:pic>
      <p:sp>
        <p:nvSpPr>
          <p:cNvPr id="32" name="textbox 56"/>
          <p:cNvSpPr/>
          <p:nvPr/>
        </p:nvSpPr>
        <p:spPr>
          <a:xfrm>
            <a:off x="4809890" y="1420888"/>
            <a:ext cx="1081425" cy="649345"/>
          </a:xfrm>
          <a:prstGeom prst="rect">
            <a:avLst/>
          </a:prstGeom>
          <a:solidFill>
            <a:srgbClr val="DFED53">
              <a:alpha val="99607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0" rIns="0" bIns="0"/>
          <a:lstStyle/>
          <a:p>
            <a:pPr marL="0" marR="0" lvl="0" indent="0" algn="l" defTabSz="1036320" rtl="0" eaLnBrk="0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269" marR="0" lvl="0" indent="0" algn="l" defTabSz="1036320" rtl="0" eaLnBrk="0" fontAlgn="auto" latinLnBrk="0" hangingPunct="1">
              <a:lnSpc>
                <a:spcPct val="8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3C57B5">
                    <a:alpha val="10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Số</a:t>
            </a:r>
            <a:r>
              <a:rPr kumimoji="0" lang="en-US" altLang="x-none" sz="3400" b="0" i="0" u="none" strike="noStrike" kern="1200" cap="none" spc="0" normalizeH="0" baseline="0" noProof="0" dirty="0">
                <a:ln>
                  <a:noFill/>
                </a:ln>
                <a:solidFill>
                  <a:srgbClr val="3C57B5">
                    <a:alpha val="10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7</a:t>
            </a:r>
            <a:endParaRPr kumimoji="0" lang="x-none" altLang="x-none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15E5B-1A15-C919-FFC0-96D3486B5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91" t="19577" r="37971" b="31000"/>
          <a:stretch/>
        </p:blipFill>
        <p:spPr>
          <a:xfrm>
            <a:off x="4392319" y="2649540"/>
            <a:ext cx="1883239" cy="37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1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28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B353D-A0B2-279F-AE03-169623AE0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0326688" cy="719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74FF58-5F2B-10F1-C5BD-06350BA14715}"/>
              </a:ext>
            </a:extLst>
          </p:cNvPr>
          <p:cNvSpPr txBox="1"/>
          <p:nvPr/>
        </p:nvSpPr>
        <p:spPr>
          <a:xfrm>
            <a:off x="2096430" y="100393"/>
            <a:ext cx="638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36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Số 7 xuất hiện ở những đồ vật nào?</a:t>
            </a:r>
          </a:p>
        </p:txBody>
      </p:sp>
    </p:spTree>
    <p:extLst>
      <p:ext uri="{BB962C8B-B14F-4D97-AF65-F5344CB8AC3E}">
        <p14:creationId xmlns:p14="http://schemas.microsoft.com/office/powerpoint/2010/main" val="23581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2F2E7-42D7-1AD8-6CFD-B59ED1A3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326688" cy="7192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582EC-2494-D30A-480D-4D790DD2E59A}"/>
              </a:ext>
            </a:extLst>
          </p:cNvPr>
          <p:cNvSpPr txBox="1"/>
          <p:nvPr/>
        </p:nvSpPr>
        <p:spPr>
          <a:xfrm>
            <a:off x="535588" y="1081669"/>
            <a:ext cx="92555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36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Tìm các nhóm đối tượng có số lượng là 7</a:t>
            </a:r>
          </a:p>
        </p:txBody>
      </p:sp>
    </p:spTree>
    <p:extLst>
      <p:ext uri="{BB962C8B-B14F-4D97-AF65-F5344CB8AC3E}">
        <p14:creationId xmlns:p14="http://schemas.microsoft.com/office/powerpoint/2010/main" val="4210856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3" name="picture 2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863837" y="-774451"/>
            <a:ext cx="5600507" cy="4109046"/>
          </a:xfrm>
          <a:prstGeom prst="rect">
            <a:avLst/>
          </a:prstGeom>
        </p:spPr>
      </p:pic>
      <p:pic>
        <p:nvPicPr>
          <p:cNvPr id="4" name="picture 2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8" y="4467098"/>
            <a:ext cx="2474961" cy="2725865"/>
          </a:xfrm>
          <a:prstGeom prst="rect">
            <a:avLst/>
          </a:prstGeom>
        </p:spPr>
      </p:pic>
      <p:pic>
        <p:nvPicPr>
          <p:cNvPr id="5" name="picture 2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829577" y="3"/>
            <a:ext cx="1445736" cy="1103987"/>
          </a:xfrm>
          <a:prstGeom prst="rect">
            <a:avLst/>
          </a:prstGeom>
        </p:spPr>
      </p:pic>
      <p:pic>
        <p:nvPicPr>
          <p:cNvPr id="6" name="picture 2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4430" y="993161"/>
            <a:ext cx="1084301" cy="1061361"/>
          </a:xfrm>
          <a:prstGeom prst="rect">
            <a:avLst/>
          </a:prstGeom>
        </p:spPr>
      </p:pic>
      <p:pic>
        <p:nvPicPr>
          <p:cNvPr id="7" name="picture 2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421453" y="5801261"/>
            <a:ext cx="1184125" cy="1295798"/>
          </a:xfrm>
          <a:prstGeom prst="rect">
            <a:avLst/>
          </a:prstGeom>
        </p:spPr>
      </p:pic>
      <p:pic>
        <p:nvPicPr>
          <p:cNvPr id="8" name="picture 2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411127" y="4245446"/>
            <a:ext cx="1252970" cy="1172186"/>
          </a:xfrm>
          <a:prstGeom prst="rect">
            <a:avLst/>
          </a:prstGeom>
        </p:spPr>
      </p:pic>
      <p:pic>
        <p:nvPicPr>
          <p:cNvPr id="9" name="picture 2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708848" y="5835360"/>
            <a:ext cx="1246086" cy="1176448"/>
          </a:xfrm>
          <a:prstGeom prst="rect">
            <a:avLst/>
          </a:prstGeom>
        </p:spPr>
      </p:pic>
      <p:pic>
        <p:nvPicPr>
          <p:cNvPr id="10" name="picture 27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8581479" y="3051946"/>
            <a:ext cx="1001686" cy="993161"/>
          </a:xfrm>
          <a:prstGeom prst="rect">
            <a:avLst/>
          </a:prstGeom>
        </p:spPr>
      </p:pic>
      <p:pic>
        <p:nvPicPr>
          <p:cNvPr id="11" name="picture 2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9349094" y="4577924"/>
            <a:ext cx="894980" cy="1065625"/>
          </a:xfrm>
          <a:prstGeom prst="rect">
            <a:avLst/>
          </a:prstGeom>
        </p:spPr>
      </p:pic>
      <p:pic>
        <p:nvPicPr>
          <p:cNvPr id="12" name="picture 2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54382" y="6035698"/>
            <a:ext cx="836460" cy="942010"/>
          </a:xfrm>
          <a:prstGeom prst="rect">
            <a:avLst/>
          </a:prstGeom>
        </p:spPr>
      </p:pic>
      <p:pic>
        <p:nvPicPr>
          <p:cNvPr id="13" name="picture 2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7827636" y="2020429"/>
            <a:ext cx="526660" cy="1214810"/>
          </a:xfrm>
          <a:prstGeom prst="rect">
            <a:avLst/>
          </a:prstGeom>
        </p:spPr>
      </p:pic>
      <p:sp>
        <p:nvSpPr>
          <p:cNvPr id="14" name="textbox 56"/>
          <p:cNvSpPr/>
          <p:nvPr/>
        </p:nvSpPr>
        <p:spPr>
          <a:xfrm>
            <a:off x="2517008" y="343816"/>
            <a:ext cx="5496507" cy="649345"/>
          </a:xfrm>
          <a:prstGeom prst="rect">
            <a:avLst/>
          </a:prstGeom>
          <a:solidFill>
            <a:srgbClr val="DFED53">
              <a:alpha val="99607"/>
            </a:srgb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700" dirty="0"/>
          </a:p>
          <a:p>
            <a:pPr marL="54269" eaLnBrk="0">
              <a:lnSpc>
                <a:spcPct val="80000"/>
              </a:lnSpc>
              <a:spcBef>
                <a:spcPts val="4"/>
              </a:spcBef>
            </a:pP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Trò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chơi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: </a:t>
            </a: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Thi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xem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ai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nhanh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.</a:t>
            </a:r>
            <a:endParaRPr lang="x-none" altLang="x-none" sz="3400" dirty="0"/>
          </a:p>
        </p:txBody>
      </p:sp>
      <p:pic>
        <p:nvPicPr>
          <p:cNvPr id="15" name="The Numbers Song - Learn To Count from 1 to 10 o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19121" y="3170236"/>
            <a:ext cx="688446" cy="85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F3F5D0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8430021" y="12791"/>
            <a:ext cx="1672923" cy="1794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7638309" y="156863"/>
            <a:ext cx="3242584" cy="2680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02572" y="2728020"/>
            <a:ext cx="3159952" cy="26256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4020525" y="3064734"/>
            <a:ext cx="1397545" cy="151318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519646" y="1705000"/>
            <a:ext cx="1287394" cy="7629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8" y="1479086"/>
            <a:ext cx="2368252" cy="114234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282205" y="1918125"/>
            <a:ext cx="2027472" cy="79708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30454" y="5357961"/>
            <a:ext cx="1418198" cy="138531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418206" y="6312761"/>
            <a:ext cx="3060128" cy="88020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526402" y="5328124"/>
            <a:ext cx="1480159" cy="179451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5521342" y="6231776"/>
            <a:ext cx="2843280" cy="78003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8" y="1"/>
            <a:ext cx="1428524" cy="137678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5015335" y="2"/>
            <a:ext cx="1538675" cy="96758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4006762" y="5004177"/>
            <a:ext cx="1314930" cy="107414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1893226" y="524290"/>
            <a:ext cx="1290836" cy="82266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3621228" y="272821"/>
            <a:ext cx="977592" cy="96330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9373190" y="2199449"/>
            <a:ext cx="509450" cy="861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53" y="1059298"/>
            <a:ext cx="4130683" cy="51150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80" y="3175413"/>
            <a:ext cx="5808762" cy="50392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5" y="3701688"/>
            <a:ext cx="4106928" cy="40116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74121-95C4-9FC4-8435-9BFF0177F2D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49182" y="774281"/>
            <a:ext cx="6456224" cy="1298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"/>
          <p:cNvSpPr/>
          <p:nvPr/>
        </p:nvSpPr>
        <p:spPr>
          <a:xfrm>
            <a:off x="0" y="0"/>
            <a:ext cx="10326688" cy="7192963"/>
          </a:xfrm>
          <a:prstGeom prst="rect">
            <a:avLst/>
          </a:prstGeom>
          <a:solidFill>
            <a:srgbClr val="7CD1DA">
              <a:alpha val="100000"/>
            </a:srgbClr>
          </a:solidFill>
          <a:ln cap="flat">
            <a:miter lim="0"/>
          </a:ln>
        </p:spPr>
        <p:txBody>
          <a:bodyPr lIns="103633" tIns="51816" rIns="103633" bIns="51816" rtlCol="0"/>
          <a:lstStyle/>
          <a:p>
            <a:pPr algn="ctr"/>
            <a:endParaRPr lang="zh-CN" altLang="en-US"/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0150" y="1184974"/>
            <a:ext cx="1473274" cy="1598436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965520" y="886620"/>
            <a:ext cx="764174" cy="69476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314940" y="153453"/>
            <a:ext cx="1397530" cy="141088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032475" y="3938547"/>
            <a:ext cx="1342469" cy="1325636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201144" y="5596657"/>
            <a:ext cx="970708" cy="1248911"/>
          </a:xfrm>
          <a:prstGeom prst="rect">
            <a:avLst/>
          </a:prstGeom>
        </p:spPr>
      </p:pic>
      <p:sp>
        <p:nvSpPr>
          <p:cNvPr id="38" name="textbox 38"/>
          <p:cNvSpPr/>
          <p:nvPr/>
        </p:nvSpPr>
        <p:spPr>
          <a:xfrm>
            <a:off x="3713035" y="1126262"/>
            <a:ext cx="2900620" cy="5493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942"/>
              </a:lnSpc>
              <a:tabLst/>
            </a:pPr>
            <a:endParaRPr lang="x-none" altLang="x-none" sz="200" dirty="0">
              <a:solidFill>
                <a:schemeClr val="accent1">
                  <a:lumMod val="75000"/>
                </a:schemeClr>
              </a:solidFill>
            </a:endParaRPr>
          </a:p>
          <a:p>
            <a:pPr marL="64549" indent="4966" eaLnBrk="0">
              <a:lnSpc>
                <a:spcPct val="103000"/>
              </a:lnSpc>
            </a:pPr>
            <a:r>
              <a:rPr lang="vi-VN" sz="2700" i="1" dirty="0">
                <a:solidFill>
                  <a:schemeClr val="accent1">
                    <a:lumMod val="75000"/>
                  </a:schemeClr>
                </a:solidFill>
              </a:rPr>
              <a:t>Ôn nhận biết số </a:t>
            </a:r>
            <a:r>
              <a:rPr lang="en-US" sz="2700" i="1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x-none" altLang="x-none" sz="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457557" y="5046801"/>
            <a:ext cx="1225433" cy="1193498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8736377" y="4011013"/>
            <a:ext cx="1431967" cy="865286"/>
          </a:xfrm>
          <a:prstGeom prst="rect">
            <a:avLst/>
          </a:prstGeom>
        </p:spPr>
      </p:pic>
      <p:sp>
        <p:nvSpPr>
          <p:cNvPr id="12" name="textbox 20"/>
          <p:cNvSpPr/>
          <p:nvPr/>
        </p:nvSpPr>
        <p:spPr>
          <a:xfrm>
            <a:off x="1219411" y="193392"/>
            <a:ext cx="8182248" cy="821083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  <a:tabLst/>
            </a:pPr>
            <a:endParaRPr lang="x-none" altLang="x-none" sz="1100" b="1" dirty="0"/>
          </a:p>
          <a:p>
            <a:pPr marL="146308" eaLnBrk="0">
              <a:lnSpc>
                <a:spcPct val="81000"/>
              </a:lnSpc>
              <a:spcBef>
                <a:spcPts val="2"/>
              </a:spcBef>
            </a:pPr>
            <a:r>
              <a:rPr lang="en-US" sz="3800" b="1" spc="228" dirty="0">
                <a:solidFill>
                  <a:srgbClr val="3C57B5">
                    <a:alpha val="100000"/>
                  </a:srgbClr>
                </a:solidFill>
                <a:latin typeface="Arial"/>
                <a:ea typeface="Arial"/>
                <a:cs typeface="Arial"/>
              </a:rPr>
              <a:t>TRÒ CHƠI: “XÚC XẮC VUI VẺ”</a:t>
            </a:r>
            <a:endParaRPr lang="x-none" altLang="x-none" sz="3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01556" y="1171329"/>
            <a:ext cx="3146632" cy="200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2015">
            <a:off x="-281027" y="1305370"/>
            <a:ext cx="8710793" cy="6591994"/>
          </a:xfrm>
          <a:prstGeom prst="rect">
            <a:avLst/>
          </a:prstGeom>
        </p:spPr>
      </p:pic>
      <p:pic>
        <p:nvPicPr>
          <p:cNvPr id="4" name="cung lai d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2262" y="5993069"/>
            <a:ext cx="688446" cy="852499"/>
          </a:xfrm>
          <a:prstGeom prst="rect">
            <a:avLst/>
          </a:prstGeom>
        </p:spPr>
      </p:pic>
      <p:pic>
        <p:nvPicPr>
          <p:cNvPr id="5" name="cung lai d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97239" y="5970109"/>
            <a:ext cx="688446" cy="852499"/>
          </a:xfrm>
          <a:prstGeom prst="rect">
            <a:avLst/>
          </a:prstGeom>
        </p:spPr>
      </p:pic>
      <p:pic>
        <p:nvPicPr>
          <p:cNvPr id="6" name="cung lai d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55691" y="5993069"/>
            <a:ext cx="688446" cy="852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05024" y="-22688"/>
            <a:ext cx="1848477" cy="2314536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046948" y="1682635"/>
            <a:ext cx="1203660" cy="1159209"/>
          </a:xfrm>
          <a:prstGeom prst="rect">
            <a:avLst/>
          </a:prstGeom>
        </p:spPr>
      </p:pic>
      <p:sp>
        <p:nvSpPr>
          <p:cNvPr id="46" name="textbox 46"/>
          <p:cNvSpPr/>
          <p:nvPr/>
        </p:nvSpPr>
        <p:spPr>
          <a:xfrm>
            <a:off x="666709" y="707101"/>
            <a:ext cx="9300287" cy="4754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endParaRPr lang="x-none" altLang="x-none" sz="2700" dirty="0">
              <a:solidFill>
                <a:schemeClr val="accent1">
                  <a:lumMod val="75000"/>
                </a:schemeClr>
              </a:solidFill>
            </a:endParaRPr>
          </a:p>
          <a:p>
            <a:pPr marL="14393" eaLnBrk="0">
              <a:lnSpc>
                <a:spcPts val="2229"/>
              </a:lnSpc>
            </a:pPr>
            <a:r>
              <a:rPr lang="vi-VN" sz="2700" b="1" i="1" dirty="0">
                <a:solidFill>
                  <a:schemeClr val="accent1">
                    <a:lumMod val="75000"/>
                  </a:schemeClr>
                </a:solidFill>
              </a:rPr>
              <a:t>Đếm đến 7, nhận biết số 7 và số thứ tự trong phạm vi 7</a:t>
            </a:r>
            <a:endParaRPr lang="x-none" altLang="x-none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20"/>
          <p:cNvSpPr/>
          <p:nvPr/>
        </p:nvSpPr>
        <p:spPr>
          <a:xfrm>
            <a:off x="445939" y="228634"/>
            <a:ext cx="9434822" cy="716199"/>
          </a:xfrm>
          <a:prstGeom prst="rect">
            <a:avLst/>
          </a:prstGeom>
          <a:solidFill>
            <a:srgbClr val="E0EE54"/>
          </a:solidFill>
        </p:spPr>
        <p:txBody>
          <a:bodyPr vert="horz" wrap="square" lIns="0" tIns="0" rIns="0" bIns="0"/>
          <a:lstStyle/>
          <a:p>
            <a:pPr marL="146308" eaLnBrk="0">
              <a:spcBef>
                <a:spcPts val="2"/>
              </a:spcBef>
            </a:pPr>
            <a:r>
              <a:rPr lang="en-US" sz="3400" b="1" spc="228" dirty="0">
                <a:solidFill>
                  <a:srgbClr val="3C57B5">
                    <a:alpha val="100000"/>
                  </a:srgbClr>
                </a:solidFill>
                <a:latin typeface="Arial"/>
                <a:ea typeface="Arial"/>
                <a:cs typeface="Arial"/>
              </a:rPr>
              <a:t>CÂU TRUYỆN: “NHỮNG CHÚ LỢN NHỎ”</a:t>
            </a:r>
            <a:endParaRPr lang="x-none" altLang="x-none" sz="3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86" y="2374213"/>
            <a:ext cx="2278776" cy="2587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8827" y="2057788"/>
            <a:ext cx="2232864" cy="2587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174" y="5211938"/>
            <a:ext cx="2397974" cy="2209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57" y="3556774"/>
            <a:ext cx="1797136" cy="18821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4384" y="3217646"/>
            <a:ext cx="1701408" cy="22077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42" y="5689330"/>
            <a:ext cx="1537063" cy="1503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03" y="5221450"/>
            <a:ext cx="1797136" cy="1882168"/>
          </a:xfrm>
          <a:prstGeom prst="rect">
            <a:avLst/>
          </a:prstGeom>
        </p:spPr>
      </p:pic>
      <p:pic>
        <p:nvPicPr>
          <p:cNvPr id="30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785611" y="1661031"/>
            <a:ext cx="2155955" cy="277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6157379" y="5689335"/>
            <a:ext cx="1205565" cy="14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72" y="3926413"/>
            <a:ext cx="699215" cy="7902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25" y="6391733"/>
            <a:ext cx="699215" cy="790239"/>
          </a:xfrm>
          <a:prstGeom prst="rect">
            <a:avLst/>
          </a:prstGeom>
        </p:spPr>
      </p:pic>
      <p:pic>
        <p:nvPicPr>
          <p:cNvPr id="34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6314826" y="1725002"/>
            <a:ext cx="1205565" cy="147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16" y="2427406"/>
            <a:ext cx="699215" cy="7902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23" y="4439701"/>
            <a:ext cx="1057591" cy="9868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10" y="4127991"/>
            <a:ext cx="2397974" cy="325189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BDF23-579D-89C0-4392-E3646B582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92382" y="0"/>
            <a:ext cx="11719070" cy="7173912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09764" y="4018810"/>
            <a:ext cx="1044078" cy="284914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50019" y="4018810"/>
            <a:ext cx="1044078" cy="28491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424158" y="3984261"/>
            <a:ext cx="1044078" cy="284914"/>
          </a:xfrm>
          <a:prstGeom prst="rect">
            <a:avLst/>
          </a:prstGeom>
        </p:spPr>
      </p:pic>
      <p:sp>
        <p:nvSpPr>
          <p:cNvPr id="56" name="textbox 56"/>
          <p:cNvSpPr/>
          <p:nvPr/>
        </p:nvSpPr>
        <p:spPr>
          <a:xfrm>
            <a:off x="4056424" y="255839"/>
            <a:ext cx="2353865" cy="649345"/>
          </a:xfrm>
          <a:prstGeom prst="rect">
            <a:avLst/>
          </a:prstGeom>
          <a:solidFill>
            <a:srgbClr val="DFED53">
              <a:alpha val="99607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  <a:tabLst/>
            </a:pPr>
            <a:endParaRPr lang="x-none" altLang="x-none" sz="700" dirty="0"/>
          </a:p>
          <a:p>
            <a:pPr marL="54269" algn="ctr" eaLnBrk="0">
              <a:lnSpc>
                <a:spcPct val="80000"/>
              </a:lnSpc>
              <a:spcBef>
                <a:spcPts val="4"/>
              </a:spcBef>
            </a:pP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Đếm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</a:t>
            </a:r>
            <a:r>
              <a:rPr lang="en-US" altLang="x-none" sz="3400" dirty="0" err="1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đến</a:t>
            </a:r>
            <a:r>
              <a:rPr lang="en-US" altLang="x-none" sz="3400" dirty="0">
                <a:solidFill>
                  <a:srgbClr val="3C57B5">
                    <a:alpha val="100000"/>
                  </a:srgbClr>
                </a:solidFill>
                <a:latin typeface="Arial"/>
                <a:cs typeface="Arial"/>
              </a:rPr>
              <a:t> 7</a:t>
            </a:r>
            <a:endParaRPr lang="x-none" altLang="x-none" sz="3400" dirty="0"/>
          </a:p>
        </p:txBody>
      </p:sp>
      <p:pic>
        <p:nvPicPr>
          <p:cNvPr id="64" name="picture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004561" y="4024729"/>
            <a:ext cx="1044078" cy="28491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788870" y="4009682"/>
            <a:ext cx="1044078" cy="28491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166731" y="4009813"/>
            <a:ext cx="1042054" cy="2830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5" y="2679115"/>
            <a:ext cx="1265301" cy="1568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091" y="2664193"/>
            <a:ext cx="1265301" cy="15682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288" y="2664193"/>
            <a:ext cx="1265301" cy="15682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83" y="2682559"/>
            <a:ext cx="1265301" cy="15682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61" y="2679112"/>
            <a:ext cx="1265301" cy="15682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90" y="2679112"/>
            <a:ext cx="1265301" cy="1568251"/>
          </a:xfrm>
          <a:prstGeom prst="rect">
            <a:avLst/>
          </a:prstGeom>
        </p:spPr>
      </p:pic>
      <p:pic>
        <p:nvPicPr>
          <p:cNvPr id="3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7978475" y="4006363"/>
            <a:ext cx="1044078" cy="2849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96" y="2679115"/>
            <a:ext cx="1265301" cy="1568251"/>
          </a:xfrm>
          <a:prstGeom prst="rect">
            <a:avLst/>
          </a:prstGeom>
        </p:spPr>
      </p:pic>
      <p:pic>
        <p:nvPicPr>
          <p:cNvPr id="3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442225" y="4440492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" y="6278802"/>
            <a:ext cx="1717046" cy="10303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702" y="6278804"/>
            <a:ext cx="1101993" cy="804113"/>
          </a:xfrm>
          <a:prstGeom prst="rect">
            <a:avLst/>
          </a:prstGeom>
        </p:spPr>
      </p:pic>
      <p:pic>
        <p:nvPicPr>
          <p:cNvPr id="7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1692456" y="4440493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965121" y="4440493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4190255" y="4440543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5438361" y="4440492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6712164" y="4440492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7953182" y="4484325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80480E-D15E-C41A-5A4A-BE31B7CD61B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7625" y="1888445"/>
            <a:ext cx="3036071" cy="3603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0F965-042F-2931-E215-1937C81D03B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2613"/>
          <a:stretch/>
        </p:blipFill>
        <p:spPr>
          <a:xfrm>
            <a:off x="9178316" y="3983350"/>
            <a:ext cx="2045934" cy="3603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218FE7-E165-1240-BBEF-E8E83869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326688" cy="7192963"/>
          </a:xfrm>
          <a:prstGeom prst="rect">
            <a:avLst/>
          </a:prstGeom>
        </p:spPr>
      </p:pic>
      <p:sp>
        <p:nvSpPr>
          <p:cNvPr id="32" name="textbox 56"/>
          <p:cNvSpPr/>
          <p:nvPr/>
        </p:nvSpPr>
        <p:spPr>
          <a:xfrm>
            <a:off x="4809890" y="1420888"/>
            <a:ext cx="1081425" cy="649345"/>
          </a:xfrm>
          <a:prstGeom prst="rect">
            <a:avLst/>
          </a:prstGeom>
          <a:solidFill>
            <a:srgbClr val="DFED53">
              <a:alpha val="99607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0" tIns="0" rIns="0" bIns="0"/>
          <a:lstStyle/>
          <a:p>
            <a:pPr marL="0" marR="0" lvl="0" indent="0" algn="l" defTabSz="1036320" rtl="0" eaLnBrk="0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269" marR="0" lvl="0" indent="0" algn="l" defTabSz="1036320" rtl="0" eaLnBrk="0" fontAlgn="auto" latinLnBrk="0" hangingPunct="1">
              <a:lnSpc>
                <a:spcPct val="800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3C57B5">
                    <a:alpha val="10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Số</a:t>
            </a:r>
            <a:r>
              <a:rPr kumimoji="0" lang="en-US" altLang="x-none" sz="3400" b="0" i="0" u="none" strike="noStrike" kern="1200" cap="none" spc="0" normalizeH="0" baseline="0" noProof="0" dirty="0">
                <a:ln>
                  <a:noFill/>
                </a:ln>
                <a:solidFill>
                  <a:srgbClr val="3C57B5">
                    <a:alpha val="10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7</a:t>
            </a:r>
            <a:endParaRPr kumimoji="0" lang="x-none" altLang="x-none" sz="3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315E5B-1A15-C919-FFC0-96D3486B5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91" t="19577" r="37971" b="31000"/>
          <a:stretch/>
        </p:blipFill>
        <p:spPr>
          <a:xfrm>
            <a:off x="4392319" y="2649540"/>
            <a:ext cx="1883239" cy="3701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DD6E87-3C65-25C9-E4C9-A124C069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04" b="64298" l="39960" r="62450">
                        <a14:foregroundMark x1="61647" y1="27242" x2="62450" y2="32318"/>
                        <a14:foregroundMark x1="39960" y1="61252" x2="39960" y2="61252"/>
                        <a14:backgroundMark x1="51307" y1="31472" x2="49799" y2="33841"/>
                        <a14:backgroundMark x1="51839" y1="30637" x2="51307" y2="31472"/>
                        <a14:backgroundMark x1="53922" y1="27367" x2="53733" y2="27663"/>
                        <a14:backgroundMark x1="49799" y1="33841" x2="49799" y2="34179"/>
                        <a14:backgroundMark x1="55622" y1="25381" x2="50402" y2="33164"/>
                        <a14:backgroundMark x1="50402" y1="33164" x2="50402" y2="33164"/>
                        <a14:backgroundMark x1="58233" y1="23689" x2="53815" y2="33164"/>
                      </a14:backgroundRemoval>
                    </a14:imgEffect>
                  </a14:imgLayer>
                </a14:imgProps>
              </a:ext>
            </a:extLst>
          </a:blip>
          <a:srcRect l="38220" t="26649" r="37413" b="30998"/>
          <a:stretch/>
        </p:blipFill>
        <p:spPr>
          <a:xfrm>
            <a:off x="4737704" y="3335021"/>
            <a:ext cx="1537854" cy="30163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37704" y="3158809"/>
            <a:ext cx="1537854" cy="5270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633" tIns="51816" rIns="103633" bIns="51816" rtlCol="0" anchor="ctr"/>
          <a:lstStyle/>
          <a:p>
            <a:pPr marL="0" marR="0" lvl="0" indent="0" algn="ctr" defTabSz="10363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6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DCFAD-9CC4-2FC6-63CD-220CA6BF5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3" y="-27703"/>
            <a:ext cx="10299162" cy="7220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50" r="98750">
                        <a14:foregroundMark x1="1250" y1="51667" x2="10781" y2="56667"/>
                        <a14:foregroundMark x1="17969" y1="65556" x2="17969" y2="65556"/>
                        <a14:foregroundMark x1="20469" y1="65278" x2="22500" y2="65000"/>
                        <a14:foregroundMark x1="21875" y1="46111" x2="21875" y2="46111"/>
                        <a14:foregroundMark x1="28125" y1="47778" x2="28125" y2="47778"/>
                        <a14:foregroundMark x1="24063" y1="44444" x2="32344" y2="44722"/>
                        <a14:foregroundMark x1="94219" y1="31389" x2="94219" y2="31389"/>
                        <a14:foregroundMark x1="98750" y1="28611" x2="98750" y2="28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1595" y="2075547"/>
            <a:ext cx="6884459" cy="4795309"/>
          </a:xfrm>
          <a:prstGeom prst="rect">
            <a:avLst/>
          </a:prstGeom>
        </p:spPr>
      </p:pic>
      <p:pic>
        <p:nvPicPr>
          <p:cNvPr id="3" name="nhac-nen-kich-tinh-bi-an-va-dang-so-www.tiengdong.com">
            <a:hlinkClick r:id="" action="ppaction://media"/>
            <a:extLst>
              <a:ext uri="{FF2B5EF4-FFF2-40B4-BE49-F238E27FC236}">
                <a16:creationId xmlns:a16="http://schemas.microsoft.com/office/drawing/2014/main" id="{87E8E5B9-90F1-BD3D-97DB-111BB0030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7421" y="100300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52E-6 2.93975E-6 L -0.82352 0.052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84" y="26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88732C-33C0-CB0A-2D32-DE174543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4341" y="-116082"/>
            <a:ext cx="11719070" cy="7173912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84270" y="4606013"/>
            <a:ext cx="1044078" cy="284914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624525" y="4606013"/>
            <a:ext cx="1044078" cy="28491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5298664" y="4571464"/>
            <a:ext cx="1044078" cy="28491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879067" y="4611932"/>
            <a:ext cx="1044078" cy="28491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6779404" y="4596885"/>
            <a:ext cx="1044078" cy="28491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041237" y="4597016"/>
            <a:ext cx="1042054" cy="2830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" y="3266318"/>
            <a:ext cx="1265301" cy="1568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97" y="3251396"/>
            <a:ext cx="1265301" cy="15682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94" y="3251396"/>
            <a:ext cx="1265301" cy="15682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89" y="3269762"/>
            <a:ext cx="1265301" cy="15682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67" y="3266315"/>
            <a:ext cx="1265301" cy="15682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96" y="3266315"/>
            <a:ext cx="1265301" cy="1568251"/>
          </a:xfrm>
          <a:prstGeom prst="rect">
            <a:avLst/>
          </a:prstGeom>
        </p:spPr>
      </p:pic>
      <p:pic>
        <p:nvPicPr>
          <p:cNvPr id="36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8116913" y="5519588"/>
            <a:ext cx="1044078" cy="2849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76" y="3251396"/>
            <a:ext cx="1265301" cy="156825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1" y="6278802"/>
            <a:ext cx="1717046" cy="10303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634" y="7204826"/>
            <a:ext cx="1101993" cy="804113"/>
          </a:xfrm>
          <a:prstGeom prst="rect">
            <a:avLst/>
          </a:prstGeom>
        </p:spPr>
      </p:pic>
      <p:sp>
        <p:nvSpPr>
          <p:cNvPr id="30" name="textbox 100"/>
          <p:cNvSpPr/>
          <p:nvPr/>
        </p:nvSpPr>
        <p:spPr>
          <a:xfrm>
            <a:off x="9437038" y="2974296"/>
            <a:ext cx="918668" cy="215228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135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x-none" altLang="x-none" sz="13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textbox 100"/>
          <p:cNvSpPr/>
          <p:nvPr/>
        </p:nvSpPr>
        <p:spPr>
          <a:xfrm>
            <a:off x="9391444" y="4681868"/>
            <a:ext cx="918668" cy="215228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135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x-none" altLang="x-none" sz="13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100">
            <a:extLst>
              <a:ext uri="{FF2B5EF4-FFF2-40B4-BE49-F238E27FC236}">
                <a16:creationId xmlns:a16="http://schemas.microsoft.com/office/drawing/2014/main" id="{A15E3C36-43BB-B662-2869-F6D4FDDEA7C9}"/>
              </a:ext>
            </a:extLst>
          </p:cNvPr>
          <p:cNvSpPr/>
          <p:nvPr/>
        </p:nvSpPr>
        <p:spPr>
          <a:xfrm>
            <a:off x="9247285" y="4856234"/>
            <a:ext cx="918668" cy="215228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135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x-none" altLang="x-none" sz="13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100">
            <a:extLst>
              <a:ext uri="{FF2B5EF4-FFF2-40B4-BE49-F238E27FC236}">
                <a16:creationId xmlns:a16="http://schemas.microsoft.com/office/drawing/2014/main" id="{9FB17F88-19A1-2BEA-6ADA-B04A1A48BDE6}"/>
              </a:ext>
            </a:extLst>
          </p:cNvPr>
          <p:cNvSpPr/>
          <p:nvPr/>
        </p:nvSpPr>
        <p:spPr>
          <a:xfrm>
            <a:off x="9314858" y="4807526"/>
            <a:ext cx="918668" cy="2152287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tabLst/>
            </a:pPr>
            <a:r>
              <a:rPr lang="en-US" altLang="x-none" sz="135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x-none" altLang="x-none" sz="13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34914" y="4788444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1485145" y="4788445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2757810" y="4788445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3982944" y="4788495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5231050" y="4788444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6504853" y="4788444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Three Little Pigs Fairy Tale Straw: ภาพประกอบสต็อก 600265184 | Shutterstock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467" r="8029" b="8883"/>
          <a:stretch/>
        </p:blipFill>
        <p:spPr bwMode="auto">
          <a:xfrm>
            <a:off x="7776734" y="4788442"/>
            <a:ext cx="1128567" cy="22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2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2" grpId="0"/>
      <p:bldP spid="2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118</Words>
  <Application>Microsoft Office PowerPoint</Application>
  <PresentationFormat>Custom</PresentationFormat>
  <Paragraphs>31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65</cp:revision>
  <dcterms:modified xsi:type="dcterms:W3CDTF">2024-10-23T22:43:13Z</dcterms:modified>
</cp:coreProperties>
</file>